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5244" r:id="rId3"/>
    <p:sldId id="258" r:id="rId5"/>
    <p:sldId id="5225" r:id="rId6"/>
    <p:sldId id="262" r:id="rId7"/>
    <p:sldId id="264" r:id="rId8"/>
    <p:sldId id="269" r:id="rId9"/>
    <p:sldId id="271" r:id="rId10"/>
    <p:sldId id="5279" r:id="rId11"/>
    <p:sldId id="5243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F2B800"/>
    <a:srgbClr val="967200"/>
    <a:srgbClr val="B48900"/>
    <a:srgbClr val="CC9B00"/>
    <a:srgbClr val="2290FC"/>
    <a:srgbClr val="E9CE69"/>
    <a:srgbClr val="0369CF"/>
    <a:srgbClr val="2190FD"/>
    <a:srgbClr val="3D72C1"/>
    <a:srgbClr val="D626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15" autoAdjust="0"/>
    <p:restoredTop sz="96115" autoAdjust="0"/>
  </p:normalViewPr>
  <p:slideViewPr>
    <p:cSldViewPr snapToGrid="0">
      <p:cViewPr varScale="1">
        <p:scale>
          <a:sx n="116" d="100"/>
          <a:sy n="116" d="100"/>
        </p:scale>
        <p:origin x="3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40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8D4BB7-ADC9-E64E-AAAA-DB1E10F7C241}" type="datetimeFigureOut">
              <a:rPr kumimoji="1" lang="zh-CN" altLang="en-US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</a:fld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BD9CB6-B921-3743-B681-02986F8A8226}" type="slidenum">
              <a:rPr kumimoji="1" lang="zh-CN" altLang="en-US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</a:fld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BB30C6B-F34A-4F02-BACE-D18C28E3B70A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175DD2B1-1A58-4FDB-AD54-64407EF7A1E7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Hello everyone, welcome. today I will talk about social conflict in America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In </a:t>
            </a:r>
            <a:r>
              <a:rPr lang="en-US" altLang="zh-CN">
                <a:cs typeface="Arial" panose="020B0604020202020204" pitchFamily="34" charset="0"/>
              </a:rPr>
              <a:t>this presentation, I will talk about the introduction of social conflict, the history, cause anfd effect, solution and the reference from my research 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In part 2 I will dicuss the history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Now we are on to part 3, I'll talk to you the cause and effect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/Users/shuxinchen/Downloads/DSC05486.jpgDSC05486"/>
          <p:cNvPicPr>
            <a:picLocks noChangeAspect="1"/>
          </p:cNvPicPr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-316" y="0"/>
            <a:ext cx="10286365" cy="6858000"/>
          </a:xfrm>
          <a:prstGeom prst="rect">
            <a:avLst/>
          </a:prstGeom>
        </p:spPr>
      </p:pic>
      <p:pic>
        <p:nvPicPr>
          <p:cNvPr id="4" name="图片 3"/>
          <p:cNvPicPr/>
          <p:nvPr userDrawn="1"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515" y="0"/>
            <a:ext cx="10070485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75000"/>
                  <a:alpha val="0"/>
                </a:schemeClr>
              </a:gs>
              <a:gs pos="0">
                <a:schemeClr val="accent1">
                  <a:lumMod val="75000"/>
                  <a:alpha val="80000"/>
                </a:schemeClr>
              </a:gs>
            </a:gsLst>
            <a:lin ang="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lumMod val="75000"/>
                  <a:alpha val="0"/>
                </a:schemeClr>
              </a:gs>
              <a:gs pos="0">
                <a:schemeClr val="accent1">
                  <a:lumMod val="75000"/>
                  <a:alpha val="80000"/>
                </a:schemeClr>
              </a:gs>
            </a:gsLst>
            <a:lin ang="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 userDrawn="1"/>
        </p:nvSpPr>
        <p:spPr>
          <a:xfrm flipH="1">
            <a:off x="11442701" y="3746144"/>
            <a:ext cx="78740" cy="224865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雪地上&#10;&#10;中度可信度描述已自动生成"/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3" r="1759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 descr="/Users/shuxinchen/Downloads/DSC05516(1).jpgDSC05516(1)"/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/>
          <a:stretch>
            <a:fillRect/>
          </a:stretch>
        </p:blipFill>
        <p:spPr>
          <a:xfrm>
            <a:off x="0" y="0"/>
            <a:ext cx="6096635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-123" y="0"/>
            <a:ext cx="6130412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任意形状 3"/>
          <p:cNvSpPr/>
          <p:nvPr userDrawn="1"/>
        </p:nvSpPr>
        <p:spPr>
          <a:xfrm>
            <a:off x="2056234" y="1677952"/>
            <a:ext cx="974558" cy="3392905"/>
          </a:xfrm>
          <a:custGeom>
            <a:avLst/>
            <a:gdLst>
              <a:gd name="connsiteX0" fmla="*/ 962526 w 974558"/>
              <a:gd name="connsiteY0" fmla="*/ 0 h 3392905"/>
              <a:gd name="connsiteX1" fmla="*/ 0 w 974558"/>
              <a:gd name="connsiteY1" fmla="*/ 0 h 3392905"/>
              <a:gd name="connsiteX2" fmla="*/ 0 w 974558"/>
              <a:gd name="connsiteY2" fmla="*/ 3392905 h 3392905"/>
              <a:gd name="connsiteX3" fmla="*/ 974558 w 974558"/>
              <a:gd name="connsiteY3" fmla="*/ 3380874 h 339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4558" h="3392905">
                <a:moveTo>
                  <a:pt x="962526" y="0"/>
                </a:moveTo>
                <a:lnTo>
                  <a:pt x="0" y="0"/>
                </a:lnTo>
                <a:lnTo>
                  <a:pt x="0" y="3392905"/>
                </a:lnTo>
                <a:lnTo>
                  <a:pt x="974558" y="3380874"/>
                </a:lnTo>
              </a:path>
            </a:pathLst>
          </a:cu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632654" y="2654634"/>
            <a:ext cx="48639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CONTENTS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6" name="任意形状 5"/>
          <p:cNvSpPr/>
          <p:nvPr userDrawn="1"/>
        </p:nvSpPr>
        <p:spPr>
          <a:xfrm rot="10800000">
            <a:off x="3031011" y="1655759"/>
            <a:ext cx="974558" cy="3392905"/>
          </a:xfrm>
          <a:custGeom>
            <a:avLst/>
            <a:gdLst>
              <a:gd name="connsiteX0" fmla="*/ 962526 w 974558"/>
              <a:gd name="connsiteY0" fmla="*/ 0 h 3392905"/>
              <a:gd name="connsiteX1" fmla="*/ 0 w 974558"/>
              <a:gd name="connsiteY1" fmla="*/ 0 h 3392905"/>
              <a:gd name="connsiteX2" fmla="*/ 0 w 974558"/>
              <a:gd name="connsiteY2" fmla="*/ 3392905 h 3392905"/>
              <a:gd name="connsiteX3" fmla="*/ 974558 w 974558"/>
              <a:gd name="connsiteY3" fmla="*/ 3380874 h 339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4558" h="3392905">
                <a:moveTo>
                  <a:pt x="962526" y="0"/>
                </a:moveTo>
                <a:lnTo>
                  <a:pt x="0" y="0"/>
                </a:lnTo>
                <a:lnTo>
                  <a:pt x="0" y="3392905"/>
                </a:lnTo>
                <a:lnTo>
                  <a:pt x="974558" y="3380874"/>
                </a:lnTo>
              </a:path>
            </a:pathLst>
          </a:cu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2376407" y="3550705"/>
            <a:ext cx="1362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目 录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圆角矩形 7"/>
          <p:cNvSpPr/>
          <p:nvPr userDrawn="1"/>
        </p:nvSpPr>
        <p:spPr>
          <a:xfrm>
            <a:off x="7100287" y="1298788"/>
            <a:ext cx="510663" cy="51066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圆角矩形 8"/>
          <p:cNvSpPr/>
          <p:nvPr userDrawn="1"/>
        </p:nvSpPr>
        <p:spPr>
          <a:xfrm>
            <a:off x="7100287" y="2236228"/>
            <a:ext cx="510663" cy="51066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圆角矩形 9"/>
          <p:cNvSpPr/>
          <p:nvPr userDrawn="1"/>
        </p:nvSpPr>
        <p:spPr>
          <a:xfrm>
            <a:off x="7100287" y="3173668"/>
            <a:ext cx="510663" cy="51066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03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圆角矩形 10"/>
          <p:cNvSpPr/>
          <p:nvPr userDrawn="1"/>
        </p:nvSpPr>
        <p:spPr>
          <a:xfrm>
            <a:off x="7100287" y="4111108"/>
            <a:ext cx="510663" cy="51066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04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2" name="圆角矩形 11"/>
          <p:cNvSpPr/>
          <p:nvPr userDrawn="1"/>
        </p:nvSpPr>
        <p:spPr>
          <a:xfrm>
            <a:off x="7100287" y="5048550"/>
            <a:ext cx="510663" cy="51066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05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雪地上&#10;&#10;中度可信度描述已自动生成"/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3" r="1759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0" y="2442440"/>
            <a:ext cx="12192001" cy="2888674"/>
            <a:chOff x="0" y="2410690"/>
            <a:chExt cx="12192001" cy="2888674"/>
          </a:xfrm>
        </p:grpSpPr>
        <p:pic>
          <p:nvPicPr>
            <p:cNvPr id="3" name="图片 2" descr="建筑与房屋的城市空拍图&#10;&#10;描述已自动生成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358" b="19103"/>
            <a:stretch>
              <a:fillRect/>
            </a:stretch>
          </p:blipFill>
          <p:spPr>
            <a:xfrm>
              <a:off x="2" y="2410690"/>
              <a:ext cx="12191999" cy="2888674"/>
            </a:xfrm>
            <a:custGeom>
              <a:avLst/>
              <a:gdLst>
                <a:gd name="connsiteX0" fmla="*/ 0 w 12191999"/>
                <a:gd name="connsiteY0" fmla="*/ 0 h 2888674"/>
                <a:gd name="connsiteX1" fmla="*/ 12191999 w 12191999"/>
                <a:gd name="connsiteY1" fmla="*/ 0 h 2888674"/>
                <a:gd name="connsiteX2" fmla="*/ 12191999 w 12191999"/>
                <a:gd name="connsiteY2" fmla="*/ 2888674 h 2888674"/>
                <a:gd name="connsiteX3" fmla="*/ 0 w 12191999"/>
                <a:gd name="connsiteY3" fmla="*/ 2888674 h 2888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1999" h="2888674">
                  <a:moveTo>
                    <a:pt x="0" y="0"/>
                  </a:moveTo>
                  <a:lnTo>
                    <a:pt x="12191999" y="0"/>
                  </a:lnTo>
                  <a:lnTo>
                    <a:pt x="12191999" y="2888674"/>
                  </a:lnTo>
                  <a:lnTo>
                    <a:pt x="0" y="2888674"/>
                  </a:lnTo>
                  <a:close/>
                </a:path>
              </a:pathLst>
            </a:custGeom>
          </p:spPr>
        </p:pic>
        <p:sp>
          <p:nvSpPr>
            <p:cNvPr id="4" name="矩形 3"/>
            <p:cNvSpPr/>
            <p:nvPr/>
          </p:nvSpPr>
          <p:spPr>
            <a:xfrm>
              <a:off x="0" y="2410690"/>
              <a:ext cx="12192000" cy="2888674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6" name="矩形 5"/>
          <p:cNvSpPr/>
          <p:nvPr userDrawn="1"/>
        </p:nvSpPr>
        <p:spPr>
          <a:xfrm>
            <a:off x="725558" y="2954004"/>
            <a:ext cx="498763" cy="72737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3" r="1759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任意形状 1"/>
          <p:cNvSpPr/>
          <p:nvPr userDrawn="1"/>
        </p:nvSpPr>
        <p:spPr>
          <a:xfrm flipV="1">
            <a:off x="1" y="552449"/>
            <a:ext cx="4181475" cy="514350"/>
          </a:xfrm>
          <a:custGeom>
            <a:avLst/>
            <a:gdLst>
              <a:gd name="connsiteX0" fmla="*/ 0 w 4181475"/>
              <a:gd name="connsiteY0" fmla="*/ 514350 h 514350"/>
              <a:gd name="connsiteX1" fmla="*/ 4181475 w 4181475"/>
              <a:gd name="connsiteY1" fmla="*/ 514350 h 514350"/>
              <a:gd name="connsiteX2" fmla="*/ 4052888 w 4181475"/>
              <a:gd name="connsiteY2" fmla="*/ 0 h 514350"/>
              <a:gd name="connsiteX3" fmla="*/ 0 w 4181475"/>
              <a:gd name="connsiteY3" fmla="*/ 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1475" h="514350">
                <a:moveTo>
                  <a:pt x="0" y="514350"/>
                </a:moveTo>
                <a:lnTo>
                  <a:pt x="4181475" y="514350"/>
                </a:lnTo>
                <a:lnTo>
                  <a:pt x="405288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10955"/>
            <a:ext cx="12192000" cy="809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l"/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5" name="直线连接符 4"/>
          <p:cNvCxnSpPr/>
          <p:nvPr userDrawn="1"/>
        </p:nvCxnSpPr>
        <p:spPr>
          <a:xfrm>
            <a:off x="0" y="6677025"/>
            <a:ext cx="107823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任意形状 5"/>
          <p:cNvSpPr/>
          <p:nvPr userDrawn="1"/>
        </p:nvSpPr>
        <p:spPr>
          <a:xfrm>
            <a:off x="10710864" y="6577014"/>
            <a:ext cx="1481137" cy="109536"/>
          </a:xfrm>
          <a:custGeom>
            <a:avLst/>
            <a:gdLst>
              <a:gd name="connsiteX0" fmla="*/ 27384 w 1481137"/>
              <a:gd name="connsiteY0" fmla="*/ 0 h 109536"/>
              <a:gd name="connsiteX1" fmla="*/ 1481137 w 1481137"/>
              <a:gd name="connsiteY1" fmla="*/ 0 h 109536"/>
              <a:gd name="connsiteX2" fmla="*/ 1481137 w 1481137"/>
              <a:gd name="connsiteY2" fmla="*/ 109536 h 109536"/>
              <a:gd name="connsiteX3" fmla="*/ 0 w 1481137"/>
              <a:gd name="connsiteY3" fmla="*/ 109536 h 10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1137" h="109536">
                <a:moveTo>
                  <a:pt x="27384" y="0"/>
                </a:moveTo>
                <a:lnTo>
                  <a:pt x="1481137" y="0"/>
                </a:lnTo>
                <a:lnTo>
                  <a:pt x="1481137" y="109536"/>
                </a:lnTo>
                <a:lnTo>
                  <a:pt x="0" y="1095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479425" y="20320"/>
            <a:ext cx="3548565" cy="80962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buNone/>
              <a:defRPr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/>
              <a:t>小标题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3" r="1759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/>
          <p:cNvPicPr/>
          <p:nvPr userDrawn="1"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2" name="任意形状 1"/>
          <p:cNvSpPr/>
          <p:nvPr userDrawn="1"/>
        </p:nvSpPr>
        <p:spPr>
          <a:xfrm flipV="1">
            <a:off x="1" y="552449"/>
            <a:ext cx="4181475" cy="514350"/>
          </a:xfrm>
          <a:custGeom>
            <a:avLst/>
            <a:gdLst>
              <a:gd name="connsiteX0" fmla="*/ 0 w 4181475"/>
              <a:gd name="connsiteY0" fmla="*/ 514350 h 514350"/>
              <a:gd name="connsiteX1" fmla="*/ 4181475 w 4181475"/>
              <a:gd name="connsiteY1" fmla="*/ 514350 h 514350"/>
              <a:gd name="connsiteX2" fmla="*/ 4052888 w 4181475"/>
              <a:gd name="connsiteY2" fmla="*/ 0 h 514350"/>
              <a:gd name="connsiteX3" fmla="*/ 0 w 4181475"/>
              <a:gd name="connsiteY3" fmla="*/ 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1475" h="514350">
                <a:moveTo>
                  <a:pt x="0" y="514350"/>
                </a:moveTo>
                <a:lnTo>
                  <a:pt x="4181475" y="514350"/>
                </a:lnTo>
                <a:lnTo>
                  <a:pt x="405288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10955"/>
            <a:ext cx="12192000" cy="809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l"/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5" name="直线连接符 4"/>
          <p:cNvCxnSpPr/>
          <p:nvPr userDrawn="1"/>
        </p:nvCxnSpPr>
        <p:spPr>
          <a:xfrm>
            <a:off x="0" y="6677025"/>
            <a:ext cx="107823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任意形状 5"/>
          <p:cNvSpPr/>
          <p:nvPr userDrawn="1"/>
        </p:nvSpPr>
        <p:spPr>
          <a:xfrm>
            <a:off x="10710864" y="6577014"/>
            <a:ext cx="1481137" cy="109536"/>
          </a:xfrm>
          <a:custGeom>
            <a:avLst/>
            <a:gdLst>
              <a:gd name="connsiteX0" fmla="*/ 27384 w 1481137"/>
              <a:gd name="connsiteY0" fmla="*/ 0 h 109536"/>
              <a:gd name="connsiteX1" fmla="*/ 1481137 w 1481137"/>
              <a:gd name="connsiteY1" fmla="*/ 0 h 109536"/>
              <a:gd name="connsiteX2" fmla="*/ 1481137 w 1481137"/>
              <a:gd name="connsiteY2" fmla="*/ 109536 h 109536"/>
              <a:gd name="connsiteX3" fmla="*/ 0 w 1481137"/>
              <a:gd name="connsiteY3" fmla="*/ 109536 h 10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1137" h="109536">
                <a:moveTo>
                  <a:pt x="27384" y="0"/>
                </a:moveTo>
                <a:lnTo>
                  <a:pt x="1481137" y="0"/>
                </a:lnTo>
                <a:lnTo>
                  <a:pt x="1481137" y="109536"/>
                </a:lnTo>
                <a:lnTo>
                  <a:pt x="0" y="1095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479425" y="20320"/>
            <a:ext cx="3548565" cy="80962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buNone/>
              <a:defRPr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/>
              <a:t>小标题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3" r="1759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/>
          <p:nvPr userDrawn="1"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7725"/>
            <a:ext cx="9015413" cy="6010275"/>
          </a:xfrm>
          <a:prstGeom prst="rect">
            <a:avLst/>
          </a:prstGeom>
        </p:spPr>
      </p:pic>
      <p:sp>
        <p:nvSpPr>
          <p:cNvPr id="2" name="任意形状 1"/>
          <p:cNvSpPr/>
          <p:nvPr userDrawn="1"/>
        </p:nvSpPr>
        <p:spPr>
          <a:xfrm flipV="1">
            <a:off x="1" y="552449"/>
            <a:ext cx="4181475" cy="514350"/>
          </a:xfrm>
          <a:custGeom>
            <a:avLst/>
            <a:gdLst>
              <a:gd name="connsiteX0" fmla="*/ 0 w 4181475"/>
              <a:gd name="connsiteY0" fmla="*/ 514350 h 514350"/>
              <a:gd name="connsiteX1" fmla="*/ 4181475 w 4181475"/>
              <a:gd name="connsiteY1" fmla="*/ 514350 h 514350"/>
              <a:gd name="connsiteX2" fmla="*/ 4052888 w 4181475"/>
              <a:gd name="connsiteY2" fmla="*/ 0 h 514350"/>
              <a:gd name="connsiteX3" fmla="*/ 0 w 4181475"/>
              <a:gd name="connsiteY3" fmla="*/ 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1475" h="514350">
                <a:moveTo>
                  <a:pt x="0" y="514350"/>
                </a:moveTo>
                <a:lnTo>
                  <a:pt x="4181475" y="514350"/>
                </a:lnTo>
                <a:lnTo>
                  <a:pt x="405288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10955"/>
            <a:ext cx="12192000" cy="809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l"/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5" name="直线连接符 4"/>
          <p:cNvCxnSpPr/>
          <p:nvPr userDrawn="1"/>
        </p:nvCxnSpPr>
        <p:spPr>
          <a:xfrm>
            <a:off x="0" y="6677025"/>
            <a:ext cx="107823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任意形状 5"/>
          <p:cNvSpPr/>
          <p:nvPr userDrawn="1"/>
        </p:nvSpPr>
        <p:spPr>
          <a:xfrm>
            <a:off x="10710864" y="6577014"/>
            <a:ext cx="1481137" cy="109536"/>
          </a:xfrm>
          <a:custGeom>
            <a:avLst/>
            <a:gdLst>
              <a:gd name="connsiteX0" fmla="*/ 27384 w 1481137"/>
              <a:gd name="connsiteY0" fmla="*/ 0 h 109536"/>
              <a:gd name="connsiteX1" fmla="*/ 1481137 w 1481137"/>
              <a:gd name="connsiteY1" fmla="*/ 0 h 109536"/>
              <a:gd name="connsiteX2" fmla="*/ 1481137 w 1481137"/>
              <a:gd name="connsiteY2" fmla="*/ 109536 h 109536"/>
              <a:gd name="connsiteX3" fmla="*/ 0 w 1481137"/>
              <a:gd name="connsiteY3" fmla="*/ 109536 h 10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1137" h="109536">
                <a:moveTo>
                  <a:pt x="27384" y="0"/>
                </a:moveTo>
                <a:lnTo>
                  <a:pt x="1481137" y="0"/>
                </a:lnTo>
                <a:lnTo>
                  <a:pt x="1481137" y="109536"/>
                </a:lnTo>
                <a:lnTo>
                  <a:pt x="0" y="1095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quarter" idx="10" hasCustomPrompt="1"/>
          </p:nvPr>
        </p:nvSpPr>
        <p:spPr>
          <a:xfrm>
            <a:off x="479425" y="20320"/>
            <a:ext cx="3548565" cy="80962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>
              <a:buNone/>
              <a:defRPr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/>
              <a:t>小标题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+mj-ea"/>
                <a:ea typeface="+mj-ea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+mj-ea"/>
                <a:ea typeface="+mj-ea"/>
                <a:cs typeface="Microsoft YaHei Light" panose="020B0503020204020204" pitchFamily="34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153012" y="182445"/>
            <a:ext cx="2259871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+mj-ea"/>
                <a:ea typeface="+mj-ea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65" b="0" i="0">
                <a:solidFill>
                  <a:schemeClr val="bg1"/>
                </a:solidFill>
                <a:latin typeface="+mj-ea"/>
                <a:ea typeface="+mj-ea"/>
                <a:cs typeface="Microsoft YaHei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 hasCustomPrompt="1"/>
          </p:nvPr>
        </p:nvSpPr>
        <p:spPr>
          <a:xfrm>
            <a:off x="440603" y="1490309"/>
            <a:ext cx="1657138" cy="46078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100" b="0" i="0" baseline="0">
                <a:solidFill>
                  <a:schemeClr val="bg1"/>
                </a:solidFill>
                <a:latin typeface="+mj-ea"/>
                <a:ea typeface="+mj-ea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2377999" y="182445"/>
            <a:ext cx="1494754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+mj-ea"/>
                <a:ea typeface="+mj-ea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7" hasCustomPrompt="1"/>
          </p:nvPr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+mj-ea"/>
                <a:ea typeface="+mj-ea"/>
                <a:cs typeface="Microsoft YaHei Light" panose="020B0503020204020204" pitchFamily="34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742950" rtl="0" eaLnBrk="1" latinLnBrk="0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6055" indent="-186055" algn="l" defTabSz="74295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90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6719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204343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41490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786380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3157855" indent="-186055" algn="l" defTabSz="742950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895600" y="3771742"/>
            <a:ext cx="84658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x-none" sz="6000" b="1" dirty="0">
                <a:solidFill>
                  <a:schemeClr val="bg1"/>
                </a:solidFill>
                <a:latin typeface="SimHei" charset="0"/>
                <a:ea typeface="SimHei" charset="0"/>
                <a:sym typeface="Arial" panose="020B0604020202020204" pitchFamily="34" charset="0"/>
              </a:rPr>
              <a:t>Group Meeting Report</a:t>
            </a:r>
            <a:endParaRPr lang="en-US" altLang="x-none" sz="6000" b="1" dirty="0">
              <a:solidFill>
                <a:schemeClr val="bg1"/>
              </a:solidFill>
              <a:latin typeface="SimHei" charset="0"/>
              <a:ea typeface="SimHei" charset="0"/>
              <a:sym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212580" y="5709939"/>
            <a:ext cx="2148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600" dirty="0">
                <a:solidFill>
                  <a:schemeClr val="bg1"/>
                </a:solidFill>
                <a:latin typeface="SimHei" charset="0"/>
                <a:ea typeface="SimHei" charset="0"/>
                <a:cs typeface="SimHei" charset="0"/>
                <a:sym typeface="Arial" panose="020B0604020202020204" pitchFamily="34" charset="0"/>
              </a:rPr>
              <a:t>朱霁恒</a:t>
            </a:r>
            <a:r>
              <a:rPr lang="en-US" altLang="zh-CN" sz="1600" dirty="0">
                <a:solidFill>
                  <a:schemeClr val="bg1"/>
                </a:solidFill>
                <a:latin typeface="SimHei" charset="0"/>
                <a:ea typeface="SimHei" charset="0"/>
                <a:cs typeface="SimHei" charset="0"/>
                <a:sym typeface="Arial" panose="020B0604020202020204" pitchFamily="34" charset="0"/>
              </a:rPr>
              <a:t> 1240035289</a:t>
            </a:r>
            <a:endParaRPr lang="en-US" altLang="zh-CN" sz="1600" dirty="0">
              <a:solidFill>
                <a:schemeClr val="bg1"/>
              </a:solidFill>
              <a:latin typeface="SimHei" charset="0"/>
              <a:ea typeface="SimHei" charset="0"/>
              <a:cs typeface="SimHei" charset="0"/>
              <a:sym typeface="Arial" panose="020B0604020202020204" pitchFamily="34" charset="0"/>
            </a:endParaRPr>
          </a:p>
        </p:txBody>
      </p:sp>
      <p:pic>
        <p:nvPicPr>
          <p:cNvPr id="3" name="图片 2" descr="rBCE3mWNDPKAAA9-AAD6SxtCfPs16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980" y="149860"/>
            <a:ext cx="4556760" cy="9956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852466" y="1292509"/>
            <a:ext cx="2622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SimHei" charset="0"/>
                <a:ea typeface="SimHei" charset="0"/>
                <a:cs typeface="Dubai Light" panose="020B0303030403030204" pitchFamily="34" charset="-78"/>
                <a:sym typeface="Arial" panose="020B0604020202020204" pitchFamily="34" charset="0"/>
              </a:rPr>
              <a:t>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SimHei" charset="0"/>
              <a:ea typeface="SimHei" charset="0"/>
              <a:cs typeface="Dubai Light" panose="020B0303030403030204" pitchFamily="34" charset="-78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852466" y="2229949"/>
            <a:ext cx="2622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0" i="0" u="none" strike="noStrike" cap="none" spc="0" normalizeH="0" baseline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ea"/>
                <a:cs typeface="Dubai Light" panose="020B0303030403030204" pitchFamily="34" charset="-78"/>
              </a:defRPr>
            </a:lvl1pPr>
          </a:lstStyle>
          <a:p>
            <a:r>
              <a:rPr lang="en-US" altLang="zh-CN" dirty="0">
                <a:latin typeface="SimHei" charset="0"/>
                <a:ea typeface="SimHei" charset="0"/>
                <a:sym typeface="Arial" panose="020B0604020202020204" pitchFamily="34" charset="0"/>
              </a:rPr>
              <a:t> </a:t>
            </a:r>
            <a:endParaRPr lang="en-US" altLang="zh-CN" dirty="0">
              <a:latin typeface="SimHei" charset="0"/>
              <a:ea typeface="SimHei" charset="0"/>
              <a:sym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852466" y="3167389"/>
            <a:ext cx="2622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0" i="0" u="none" strike="noStrike" cap="none" spc="0" normalizeH="0" baseline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ea"/>
                <a:cs typeface="Dubai Light" panose="020B0303030403030204" pitchFamily="34" charset="-78"/>
              </a:defRPr>
            </a:lvl1pPr>
          </a:lstStyle>
          <a:p>
            <a:r>
              <a:rPr lang="en-US" altLang="zh-CN" dirty="0">
                <a:latin typeface="SimHei" charset="0"/>
                <a:ea typeface="SimHei" charset="0"/>
                <a:sym typeface="Arial" panose="020B0604020202020204" pitchFamily="34" charset="0"/>
              </a:rPr>
              <a:t> </a:t>
            </a:r>
            <a:endParaRPr lang="en-US" altLang="zh-CN" dirty="0">
              <a:latin typeface="SimHei" charset="0"/>
              <a:ea typeface="SimHei" charset="0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52466" y="4104829"/>
            <a:ext cx="2622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0" i="0" u="none" strike="noStrike" cap="none" spc="0" normalizeH="0" baseline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ea"/>
                <a:cs typeface="Dubai Light" panose="020B0303030403030204" pitchFamily="34" charset="-78"/>
              </a:defRPr>
            </a:lvl1pPr>
          </a:lstStyle>
          <a:p>
            <a:pPr algn="l"/>
            <a:r>
              <a:rPr lang="en-US" altLang="zh-CN" dirty="0">
                <a:latin typeface="SimHei" charset="0"/>
                <a:ea typeface="SimHei" charset="0"/>
                <a:sym typeface="Arial" panose="020B0604020202020204" pitchFamily="34" charset="0"/>
              </a:rPr>
              <a:t> </a:t>
            </a:r>
            <a:endParaRPr lang="en-US" altLang="zh-CN" dirty="0">
              <a:latin typeface="SimHei" charset="0"/>
              <a:ea typeface="SimHei" charset="0"/>
              <a:sym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852466" y="5042271"/>
            <a:ext cx="2622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0" i="0" u="none" strike="noStrike" cap="none" spc="0" normalizeH="0" baseline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n-ea"/>
                <a:cs typeface="Dubai Light" panose="020B0303030403030204" pitchFamily="34" charset="-78"/>
              </a:defRPr>
            </a:lvl1pPr>
          </a:lstStyle>
          <a:p>
            <a:r>
              <a:rPr lang="en-US" altLang="zh-CN" dirty="0">
                <a:latin typeface="SimHei" charset="0"/>
                <a:ea typeface="SimHei" charset="0"/>
                <a:sym typeface="Arial" panose="020B0604020202020204" pitchFamily="34" charset="0"/>
              </a:rPr>
              <a:t> </a:t>
            </a:r>
            <a:endParaRPr lang="en-US" altLang="zh-CN" dirty="0">
              <a:latin typeface="SimHei" charset="0"/>
              <a:ea typeface="SimHei" charset="0"/>
              <a:sym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212580" y="5709939"/>
            <a:ext cx="2148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TW" altLang="zh-CN" sz="1600" dirty="0">
                <a:solidFill>
                  <a:schemeClr val="bg1"/>
                </a:solidFill>
                <a:latin typeface="SimHei" charset="0"/>
                <a:ea typeface="SimHei" charset="0"/>
                <a:cs typeface="SimHei" charset="0"/>
                <a:sym typeface="Arial" panose="020B0604020202020204" pitchFamily="34" charset="0"/>
              </a:rPr>
              <a:t>匯</a:t>
            </a:r>
            <a:r>
              <a:rPr lang="zh-CN" altLang="en-US" sz="1600" dirty="0">
                <a:solidFill>
                  <a:schemeClr val="bg1"/>
                </a:solidFill>
                <a:latin typeface="SimHei" charset="0"/>
                <a:ea typeface="SimHei" charset="0"/>
                <a:cs typeface="SimHei" charset="0"/>
                <a:sym typeface="Arial" panose="020B0604020202020204" pitchFamily="34" charset="0"/>
              </a:rPr>
              <a:t>報人：</a:t>
            </a:r>
            <a:r>
              <a:rPr lang="en-US" altLang="zh-CN" sz="1600" dirty="0" err="1">
                <a:solidFill>
                  <a:schemeClr val="bg1"/>
                </a:solidFill>
                <a:latin typeface="SimHei" charset="0"/>
                <a:ea typeface="SimHei" charset="0"/>
                <a:cs typeface="SimHei" charset="0"/>
                <a:sym typeface="Arial" panose="020B0604020202020204" pitchFamily="34" charset="0"/>
              </a:rPr>
              <a:t>M</a:t>
            </a:r>
            <a:r>
              <a:rPr lang="en-US" altLang="zh-CN" sz="1600" dirty="0" err="1">
                <a:solidFill>
                  <a:schemeClr val="bg1"/>
                </a:solidFill>
                <a:latin typeface="SimHei" charset="0"/>
                <a:ea typeface="SimHei" charset="0"/>
                <a:cs typeface="SimHei" charset="0"/>
                <a:sym typeface="Arial" panose="020B0604020202020204" pitchFamily="34" charset="0"/>
              </a:rPr>
              <a:t>UST</a:t>
            </a:r>
            <a:endParaRPr lang="en-US" altLang="zh-CN" sz="1600" dirty="0" err="1">
              <a:solidFill>
                <a:schemeClr val="bg1"/>
              </a:solidFill>
              <a:latin typeface="SimHei" charset="0"/>
              <a:ea typeface="SimHei" charset="0"/>
              <a:cs typeface="SimHei" charset="0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2" t="7028" r="64837" b="79204"/>
          <a:stretch>
            <a:fillRect/>
          </a:stretch>
        </p:blipFill>
        <p:spPr>
          <a:xfrm>
            <a:off x="10690800" y="178386"/>
            <a:ext cx="1101686" cy="4744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351530" y="3047365"/>
            <a:ext cx="4064000" cy="27686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algn="l"/>
            <a:endParaRPr lang="zh-CN" altLang="en-US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25558" y="3411501"/>
            <a:ext cx="711200" cy="11074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72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endParaRPr kumimoji="1" lang="en-US" altLang="zh-CN" sz="72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5558" y="640975"/>
            <a:ext cx="1624330" cy="176974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kumimoji="1" lang="en-US" altLang="zh-CN" sz="115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01</a:t>
            </a:r>
            <a:endParaRPr kumimoji="1" lang="zh-CN" altLang="en-US" sz="11500" dirty="0">
              <a:solidFill>
                <a:schemeClr val="accent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02299" y="862446"/>
            <a:ext cx="609600" cy="55372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PART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ONE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2" t="7028" r="64837" b="79204"/>
          <a:stretch>
            <a:fillRect/>
          </a:stretch>
        </p:blipFill>
        <p:spPr>
          <a:xfrm>
            <a:off x="10690800" y="178386"/>
            <a:ext cx="1101686" cy="474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25558" y="3411501"/>
            <a:ext cx="254000" cy="11074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en-US" altLang="zh-CN" sz="72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endParaRPr kumimoji="1" lang="en-US" altLang="zh-CN" sz="72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5558" y="640975"/>
            <a:ext cx="1624330" cy="176974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kumimoji="1" lang="en-US" altLang="zh-CN" sz="115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02</a:t>
            </a:r>
            <a:endParaRPr kumimoji="1" lang="zh-CN" altLang="en-US" sz="11500" dirty="0">
              <a:solidFill>
                <a:schemeClr val="accent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46141" y="862446"/>
            <a:ext cx="609600" cy="55372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PART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TWO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5558" y="2954004"/>
            <a:ext cx="498763" cy="72737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kumimoji="1"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2" t="7028" r="64837" b="79204"/>
          <a:stretch>
            <a:fillRect/>
          </a:stretch>
        </p:blipFill>
        <p:spPr>
          <a:xfrm>
            <a:off x="10690800" y="178386"/>
            <a:ext cx="1101686" cy="4744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25558" y="3411501"/>
            <a:ext cx="127000" cy="11074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>
              <a:buClrTx/>
              <a:buSzTx/>
              <a:buFontTx/>
            </a:pPr>
            <a:endParaRPr kumimoji="1" lang="zh-CN" altLang="en-US" sz="72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5558" y="640975"/>
            <a:ext cx="1624330" cy="176974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kumimoji="1" lang="en-US" altLang="zh-CN" sz="115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03</a:t>
            </a:r>
            <a:endParaRPr kumimoji="1" lang="zh-CN" altLang="en-US" sz="11500" dirty="0">
              <a:solidFill>
                <a:schemeClr val="accent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46141" y="862446"/>
            <a:ext cx="1056239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PART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THREE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5558" y="2954004"/>
            <a:ext cx="498763" cy="72737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kumimoji="1"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2" t="7028" r="64837" b="79204"/>
          <a:stretch>
            <a:fillRect/>
          </a:stretch>
        </p:blipFill>
        <p:spPr>
          <a:xfrm>
            <a:off x="10690800" y="178386"/>
            <a:ext cx="1101686" cy="4744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25558" y="3411501"/>
            <a:ext cx="254000" cy="11074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en-US" altLang="zh-CN" sz="72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endParaRPr kumimoji="1" lang="en-US" altLang="zh-CN" sz="72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5558" y="640975"/>
            <a:ext cx="1624330" cy="176974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kumimoji="1" lang="en-US" altLang="zh-CN" sz="115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04</a:t>
            </a:r>
            <a:endParaRPr kumimoji="1" lang="zh-CN" altLang="en-US" sz="11500" dirty="0">
              <a:solidFill>
                <a:schemeClr val="accent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46141" y="862446"/>
            <a:ext cx="1056239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PART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FORE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5558" y="2954004"/>
            <a:ext cx="498763" cy="72737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kumimoji="1"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2" t="7028" r="64837" b="79204"/>
          <a:stretch>
            <a:fillRect/>
          </a:stretch>
        </p:blipFill>
        <p:spPr>
          <a:xfrm>
            <a:off x="10690800" y="178386"/>
            <a:ext cx="1101686" cy="4744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25558" y="3411501"/>
            <a:ext cx="5638800" cy="11074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kumimoji="1" lang="zh-CN" altLang="en-US" sz="72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REFERENCE</a:t>
            </a:r>
            <a:endParaRPr kumimoji="1" lang="zh-CN" altLang="en-US" sz="72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5558" y="640975"/>
            <a:ext cx="1624330" cy="1769745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kumimoji="1" lang="en-US" altLang="zh-CN" sz="11500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05</a:t>
            </a:r>
            <a:endParaRPr kumimoji="1" lang="zh-CN" altLang="en-US" sz="11500" dirty="0">
              <a:solidFill>
                <a:schemeClr val="accent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46141" y="862446"/>
            <a:ext cx="1056239" cy="55372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PART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l"/>
            <a:r>
              <a:rPr kumimoji="1" lang="en-US" altLang="zh-CN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FIVE</a:t>
            </a:r>
            <a:endParaRPr kumimoji="1" lang="en-US" altLang="zh-CN" dirty="0">
              <a:solidFill>
                <a:schemeClr val="accent1">
                  <a:lumMod val="10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5558" y="2954004"/>
            <a:ext cx="498763" cy="72737"/>
          </a:xfrm>
          <a:prstGeom prst="rect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kumimoji="1"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2" t="7028" r="64837" b="79204"/>
          <a:stretch>
            <a:fillRect/>
          </a:stretch>
        </p:blipFill>
        <p:spPr>
          <a:xfrm>
            <a:off x="10690800" y="178386"/>
            <a:ext cx="1101686" cy="4744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p>
            <a:r>
              <a:rPr lang="en-US" altLang="zh-CN"/>
              <a:t>REFERENCE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433705" y="1450975"/>
            <a:ext cx="10934065" cy="38779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indent="0" algn="l">
              <a:buNone/>
            </a:pPr>
            <a:r>
              <a:rPr lang="en-US" altLang="zh-CN" smtClean="0"/>
              <a:t>[1]Pruitt, Dean G., Kim, Sung Hee, Eds., (2004, 3rd Edition) Social Conflict, Escalation and Settlement, McGraw Hill Higher Education, New York, NY ISBN 0072855355</a:t>
            </a:r>
            <a:endParaRPr lang="en-US" altLang="zh-CN" smtClean="0"/>
          </a:p>
          <a:p>
            <a:pPr indent="0" algn="l">
              <a:buNone/>
            </a:pPr>
            <a:r>
              <a:rPr lang="en-US" altLang="zh-CN" smtClean="0"/>
              <a:t>[2]Barker, Chris. 2005. Cultural Studies: Theory and Practice. London: Sage. ISBN 0-7619-4156-8 p448</a:t>
            </a:r>
            <a:endParaRPr lang="en-US" altLang="zh-CN" smtClean="0"/>
          </a:p>
          <a:p>
            <a:pPr indent="0" algn="l">
              <a:buNone/>
            </a:pPr>
            <a:r>
              <a:rPr lang="en-US" altLang="zh-CN" smtClean="0"/>
              <a:t>[3]Heltzel, Gordon; Laurin, Kristin (August 2020). "Polarization in America: two possible futures". Current Opinion in Behavioral Sciences. 34: 179–184. doi:10.1016/j.cobeha.2020.03.008. ISSN 2352-1546. PMC 7201237. PMID 32391408.</a:t>
            </a:r>
            <a:endParaRPr lang="en-US" altLang="zh-CN" smtClean="0"/>
          </a:p>
          <a:p>
            <a:pPr indent="0" algn="l">
              <a:buNone/>
            </a:pPr>
            <a:r>
              <a:rPr lang="en-US" altLang="zh-CN" smtClean="0"/>
              <a:t>[4]Massimo, Nick (April 19, 2021). "Medical examiner: Capitol Police officer Sicknick died of stroke; death ruled 'natural'". WTOP. Associated Press. Archived from the original on May 6, 2021. Retrieved May 16, 2021.</a:t>
            </a:r>
            <a:endParaRPr lang="en-US" altLang="zh-CN" smtClean="0"/>
          </a:p>
          <a:p>
            <a:pPr indent="0" algn="l">
              <a:buNone/>
            </a:pPr>
            <a:r>
              <a:rPr lang="en-US" altLang="zh-CN" smtClean="0"/>
              <a:t>[5]"24 Months Since the Jan. 6 Attack on the Capitol". United States Attorney for the District of Columbia. February 15, 2022. Archived from the original on January 4, 2023. Retrieved July 9, 2022.</a:t>
            </a:r>
            <a:endParaRPr lang="en-US" altLang="zh-CN" smtClean="0"/>
          </a:p>
          <a:p>
            <a:pPr indent="0" algn="l">
              <a:buNone/>
            </a:pPr>
            <a:r>
              <a:rPr lang="en-US" altLang="zh-CN" smtClean="0"/>
              <a:t>[6]"When politics is about hating the other side, democracy suffers". The Economist. October 31, 2024. ISSN 0013-0613. Retrieved November 5, 2024.</a:t>
            </a:r>
            <a:endParaRPr lang="en-US" altLang="zh-CN" smtClean="0"/>
          </a:p>
          <a:p>
            <a:pPr indent="0" algn="l">
              <a:buNone/>
            </a:pPr>
            <a:endParaRPr lang="en-US" altLang="zh-CN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DSC05508"/>
          <p:cNvPicPr>
            <a:picLocks noChangeAspect="1"/>
          </p:cNvPicPr>
          <p:nvPr/>
        </p:nvPicPr>
        <p:blipFill>
          <a:blip r:embed="rId1">
            <a:alphaModFix amt="8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 flipH="1">
            <a:off x="482600" y="1533367"/>
            <a:ext cx="78740" cy="167274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 flipH="1">
            <a:off x="744220" y="1400810"/>
            <a:ext cx="10208895" cy="2684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8800" b="1" dirty="0">
                <a:ln w="15875"/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  <a:effectLst/>
                <a:latin typeface="SimHei" charset="0"/>
                <a:ea typeface="SimHei" charset="0"/>
                <a:cs typeface="SimHei" charset="0"/>
                <a:sym typeface="Arial" panose="020B0604020202020204" pitchFamily="34" charset="0"/>
              </a:rPr>
              <a:t>Thank you for your listening!</a:t>
            </a:r>
            <a:endParaRPr lang="en-US" sz="8800" b="1" dirty="0">
              <a:ln w="15875"/>
              <a:gradFill>
                <a:gsLst>
                  <a:gs pos="0">
                    <a:srgbClr val="012D86"/>
                  </a:gs>
                  <a:gs pos="100000">
                    <a:srgbClr val="0E2557"/>
                  </a:gs>
                </a:gsLst>
                <a:lin scaled="0"/>
              </a:gradFill>
              <a:effectLst/>
              <a:latin typeface="SimHei" charset="0"/>
              <a:ea typeface="SimHei" charset="0"/>
              <a:cs typeface="SimHei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4">
      <a:dk1>
        <a:sysClr val="windowText" lastClr="000000"/>
      </a:dk1>
      <a:lt1>
        <a:sysClr val="window" lastClr="FFFFFF"/>
      </a:lt1>
      <a:dk2>
        <a:srgbClr val="222A35"/>
      </a:dk2>
      <a:lt2>
        <a:srgbClr val="DBEFF9"/>
      </a:lt2>
      <a:accent1>
        <a:srgbClr val="2290FC"/>
      </a:accent1>
      <a:accent2>
        <a:srgbClr val="2BC3E3"/>
      </a:accent2>
      <a:accent3>
        <a:srgbClr val="7BDF9B"/>
      </a:accent3>
      <a:accent4>
        <a:srgbClr val="25AE9E"/>
      </a:accent4>
      <a:accent5>
        <a:srgbClr val="FC9783"/>
      </a:accent5>
      <a:accent6>
        <a:srgbClr val="FB7598"/>
      </a:accent6>
      <a:hlink>
        <a:srgbClr val="F49100"/>
      </a:hlink>
      <a:folHlink>
        <a:srgbClr val="85DFD0"/>
      </a:folHlink>
    </a:clrScheme>
    <a:fontScheme name="OfficePLUS模板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prstDash val="dash"/>
          <a:miter/>
        </a:ln>
      </a:spPr>
      <a:bodyPr rtlCol="0" anchor="ctr"/>
      <a:lstStyle>
        <a:defPPr algn="l">
          <a:defRPr/>
        </a:defPPr>
      </a:lstStyle>
    </a:spDef>
    <a:txDef>
      <a:spPr>
        <a:noFill/>
      </a:spPr>
      <a:bodyPr wrap="square" lIns="0" tIns="0" rIns="0" bIns="0" rtlCol="0" anchor="t">
        <a:spAutoFit/>
      </a:bodyPr>
      <a:lstStyle>
        <a:defPPr algn="l">
          <a:defRPr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1198</Words>
  <Application>WPS 演示</Application>
  <PresentationFormat>宽屏</PresentationFormat>
  <Paragraphs>61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3" baseType="lpstr">
      <vt:lpstr>Arial</vt:lpstr>
      <vt:lpstr>SimSun</vt:lpstr>
      <vt:lpstr>Wingdings</vt:lpstr>
      <vt:lpstr>Microsoft YaHei</vt:lpstr>
      <vt:lpstr>Droid Sans Fallback</vt:lpstr>
      <vt:lpstr>Segoe UI Light</vt:lpstr>
      <vt:lpstr>Noto Looped Lao Bold</vt:lpstr>
      <vt:lpstr>Microsoft YaHei Light</vt:lpstr>
      <vt:lpstr>SimHei</vt:lpstr>
      <vt:lpstr>Noto Sans CJK SC</vt:lpstr>
      <vt:lpstr>Dubai Light</vt:lpstr>
      <vt:lpstr>Arial Unicode MS</vt:lpstr>
      <vt:lpstr>Clear Sans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</dc:creator>
  <cp:lastModifiedBy>sevenzhu</cp:lastModifiedBy>
  <cp:revision>3</cp:revision>
  <dcterms:created xsi:type="dcterms:W3CDTF">2025-08-21T19:55:41Z</dcterms:created>
  <dcterms:modified xsi:type="dcterms:W3CDTF">2025-08-21T19:55:41Z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E7EF66A2C77E3B0541A7A967050830B5_43</vt:lpwstr>
  </property>
  <property fmtid="{D5CDD505-2E9C-101B-9397-08002B2CF9AE}" pid="3" name="KSOProductBuildVer">
    <vt:lpwstr>2052-12.1.2.22570</vt:lpwstr>
  </property>
</Properties>
</file>